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85" r:id="rId2"/>
    <p:sldId id="282" r:id="rId3"/>
    <p:sldId id="284" r:id="rId4"/>
    <p:sldId id="283" r:id="rId5"/>
    <p:sldId id="270" r:id="rId6"/>
    <p:sldId id="280" r:id="rId7"/>
    <p:sldId id="287" r:id="rId8"/>
    <p:sldId id="288" r:id="rId9"/>
    <p:sldId id="289" r:id="rId10"/>
    <p:sldId id="291" r:id="rId11"/>
    <p:sldId id="292" r:id="rId12"/>
    <p:sldId id="29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FBB"/>
    <a:srgbClr val="B709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8E0C6-7586-42C3-9B13-36C30ACB3D28}" type="datetimeFigureOut">
              <a:rPr lang="en-US" smtClean="0"/>
              <a:pPr/>
              <a:t>4/27/2015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BF681-B212-4C04-9FDD-EBA0A597F0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17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5/10/2014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April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8610600" cy="1752600"/>
          </a:xfrm>
        </p:spPr>
        <p:txBody>
          <a:bodyPr/>
          <a:lstStyle/>
          <a:p>
            <a:r>
              <a:rPr lang="en-US" dirty="0" smtClean="0"/>
              <a:t>CONTENT-BASED INSTRUCTION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R</a:t>
            </a:r>
            <a:r>
              <a:rPr lang="en-US" b="1" dirty="0" smtClean="0"/>
              <a:t>ecognizing the topic sentence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>
                <a:solidFill>
                  <a:srgbClr val="0070C0"/>
                </a:solidFill>
              </a:rPr>
              <a:t>Students are often highly motivated with CBI because the learning content is relevant to their academic goals.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>
                <a:solidFill>
                  <a:srgbClr val="0070C0"/>
                </a:solidFill>
              </a:rPr>
              <a:t>Students find specialized English useful for their jobs</a:t>
            </a:r>
            <a:r>
              <a:rPr lang="en-GB" dirty="0">
                <a:solidFill>
                  <a:srgbClr val="0070C0"/>
                </a:solidFill>
              </a:rPr>
              <a:t>.</a:t>
            </a:r>
            <a:endParaRPr lang="en-US" dirty="0">
              <a:solidFill>
                <a:srgbClr val="0070C0"/>
              </a:solidFill>
            </a:endParaRPr>
          </a:p>
          <a:p>
            <a:pPr marL="514350" lvl="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>
                <a:solidFill>
                  <a:srgbClr val="0070C0"/>
                </a:solidFill>
              </a:rPr>
              <a:t>Students are confident because they have opportunities to express their specialized knowledge.</a:t>
            </a:r>
          </a:p>
          <a:p>
            <a:pPr marL="514350" lvl="0" indent="-5143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Class activities are like a rehearsal of communication in </a:t>
            </a:r>
            <a:r>
              <a:rPr lang="en-US" dirty="0">
                <a:solidFill>
                  <a:srgbClr val="0070C0"/>
                </a:solidFill>
              </a:rPr>
              <a:t>working </a:t>
            </a:r>
            <a:r>
              <a:rPr lang="en-US" dirty="0" smtClean="0">
                <a:solidFill>
                  <a:srgbClr val="0070C0"/>
                </a:solidFill>
              </a:rPr>
              <a:t>places.</a:t>
            </a:r>
            <a:r>
              <a:rPr lang="en-US" dirty="0">
                <a:solidFill>
                  <a:srgbClr val="0070C0"/>
                </a:solidFill>
              </a:rPr>
              <a:t> </a:t>
            </a:r>
          </a:p>
          <a:p>
            <a:pPr marL="0" lvl="0" indent="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sz="24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00236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R</a:t>
            </a:r>
            <a:r>
              <a:rPr lang="en-US" b="1" dirty="0" smtClean="0"/>
              <a:t>ecognizing the topic sentence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 lnSpcReduction="10000"/>
          </a:bodyPr>
          <a:lstStyle/>
          <a:p>
            <a:pPr marL="514350" lvl="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600" dirty="0">
                <a:solidFill>
                  <a:srgbClr val="0070C0"/>
                </a:solidFill>
              </a:rPr>
              <a:t>Translating </a:t>
            </a:r>
            <a:r>
              <a:rPr lang="en-US" sz="2600" dirty="0">
                <a:solidFill>
                  <a:srgbClr val="0070C0"/>
                </a:solidFill>
              </a:rPr>
              <a:t>new words </a:t>
            </a:r>
            <a:r>
              <a:rPr lang="en-US" sz="2600" dirty="0">
                <a:solidFill>
                  <a:srgbClr val="0070C0"/>
                </a:solidFill>
              </a:rPr>
              <a:t>into </a:t>
            </a:r>
            <a:r>
              <a:rPr lang="en-US" sz="2600" dirty="0">
                <a:solidFill>
                  <a:srgbClr val="0070C0"/>
                </a:solidFill>
              </a:rPr>
              <a:t>the mother </a:t>
            </a:r>
            <a:r>
              <a:rPr lang="en-US" sz="2600" dirty="0">
                <a:solidFill>
                  <a:srgbClr val="0070C0"/>
                </a:solidFill>
              </a:rPr>
              <a:t>tongue prevents students from guessing meaning from context.</a:t>
            </a:r>
            <a:endParaRPr lang="en-US" sz="2600" dirty="0">
              <a:solidFill>
                <a:srgbClr val="0070C0"/>
              </a:solidFill>
            </a:endParaRPr>
          </a:p>
          <a:p>
            <a:pPr marL="514350" lvl="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600" dirty="0">
                <a:solidFill>
                  <a:srgbClr val="0070C0"/>
                </a:solidFill>
              </a:rPr>
              <a:t>Students cannot familiarize themselves with the target language in case </a:t>
            </a:r>
            <a:r>
              <a:rPr lang="en-US" sz="2600" dirty="0" smtClean="0">
                <a:solidFill>
                  <a:srgbClr val="0070C0"/>
                </a:solidFill>
              </a:rPr>
              <a:t>the teacher gives instruction </a:t>
            </a:r>
            <a:r>
              <a:rPr lang="en-US" sz="2600" dirty="0">
                <a:solidFill>
                  <a:srgbClr val="0070C0"/>
                </a:solidFill>
              </a:rPr>
              <a:t>in Vietnamese.</a:t>
            </a:r>
          </a:p>
          <a:p>
            <a:pPr marL="514350" lvl="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600" dirty="0">
                <a:solidFill>
                  <a:srgbClr val="0070C0"/>
                </a:solidFill>
              </a:rPr>
              <a:t>Students have not enough time to </a:t>
            </a:r>
            <a:r>
              <a:rPr lang="en-US" sz="2600" dirty="0">
                <a:solidFill>
                  <a:srgbClr val="0070C0"/>
                </a:solidFill>
              </a:rPr>
              <a:t>use the target language </a:t>
            </a:r>
            <a:r>
              <a:rPr lang="en-US" sz="2600" dirty="0">
                <a:solidFill>
                  <a:srgbClr val="0070C0"/>
                </a:solidFill>
              </a:rPr>
              <a:t>if they </a:t>
            </a:r>
            <a:r>
              <a:rPr lang="en-US" sz="2600" dirty="0">
                <a:solidFill>
                  <a:srgbClr val="0070C0"/>
                </a:solidFill>
              </a:rPr>
              <a:t>spend most of class time translating.</a:t>
            </a:r>
            <a:endParaRPr lang="en-US" sz="2600" dirty="0">
              <a:solidFill>
                <a:srgbClr val="0070C0"/>
              </a:solidFill>
            </a:endParaRP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600" dirty="0">
                <a:solidFill>
                  <a:srgbClr val="0070C0"/>
                </a:solidFill>
              </a:rPr>
              <a:t>Learners </a:t>
            </a:r>
            <a:r>
              <a:rPr lang="en-US" sz="2600" dirty="0">
                <a:solidFill>
                  <a:srgbClr val="0070C0"/>
                </a:solidFill>
              </a:rPr>
              <a:t>cannot get </a:t>
            </a:r>
            <a:r>
              <a:rPr lang="en-US" sz="2600" dirty="0">
                <a:solidFill>
                  <a:srgbClr val="0070C0"/>
                </a:solidFill>
              </a:rPr>
              <a:t>proficiency if </a:t>
            </a:r>
            <a:r>
              <a:rPr lang="en-US" sz="2600" dirty="0">
                <a:solidFill>
                  <a:srgbClr val="0070C0"/>
                </a:solidFill>
              </a:rPr>
              <a:t>the teacher uses students’ mother </a:t>
            </a:r>
            <a:r>
              <a:rPr lang="en-US" sz="2600" dirty="0">
                <a:solidFill>
                  <a:srgbClr val="0070C0"/>
                </a:solidFill>
              </a:rPr>
              <a:t>tongue as means of </a:t>
            </a:r>
            <a:r>
              <a:rPr lang="en-US" sz="2600" dirty="0">
                <a:solidFill>
                  <a:srgbClr val="0070C0"/>
                </a:solidFill>
              </a:rPr>
              <a:t>communication during lessons.</a:t>
            </a:r>
            <a:endParaRPr lang="en-US" sz="26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89887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R</a:t>
            </a:r>
            <a:r>
              <a:rPr lang="en-US" b="1" dirty="0" smtClean="0"/>
              <a:t>ecognizing the topic sentence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 lnSpcReduction="10000"/>
          </a:bodyPr>
          <a:lstStyle/>
          <a:p>
            <a:pPr marL="514350" lvl="0" indent="-5143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900" dirty="0" smtClean="0">
                <a:solidFill>
                  <a:srgbClr val="0070C0"/>
                </a:solidFill>
              </a:rPr>
              <a:t>Games like </a:t>
            </a:r>
            <a:r>
              <a:rPr lang="en-US" sz="2900" i="1" dirty="0" smtClean="0">
                <a:solidFill>
                  <a:srgbClr val="0070C0"/>
                </a:solidFill>
              </a:rPr>
              <a:t>board race, tic-tac-toe, and around the world</a:t>
            </a:r>
            <a:r>
              <a:rPr lang="en-US" sz="2900" dirty="0" smtClean="0">
                <a:solidFill>
                  <a:srgbClr val="0070C0"/>
                </a:solidFill>
              </a:rPr>
              <a:t> make learning enjoyable, thus, students feel more involved.</a:t>
            </a:r>
            <a:endParaRPr lang="en-US" sz="2900" dirty="0">
              <a:solidFill>
                <a:srgbClr val="0070C0"/>
              </a:solidFill>
            </a:endParaRPr>
          </a:p>
          <a:p>
            <a:pPr marL="514350" indent="-5143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900" dirty="0">
                <a:solidFill>
                  <a:srgbClr val="0070C0"/>
                </a:solidFill>
              </a:rPr>
              <a:t>Language games motivate my students communicate in the target language best.</a:t>
            </a:r>
          </a:p>
          <a:p>
            <a:pPr marL="514350" lvl="0" indent="-5143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900" dirty="0" smtClean="0">
                <a:solidFill>
                  <a:srgbClr val="0070C0"/>
                </a:solidFill>
              </a:rPr>
              <a:t>Playing </a:t>
            </a:r>
            <a:r>
              <a:rPr lang="en-US" sz="2900" dirty="0">
                <a:solidFill>
                  <a:srgbClr val="0070C0"/>
                </a:solidFill>
              </a:rPr>
              <a:t>games makes my students feel more </a:t>
            </a:r>
            <a:r>
              <a:rPr lang="en-US" sz="2900" dirty="0" smtClean="0">
                <a:solidFill>
                  <a:srgbClr val="0070C0"/>
                </a:solidFill>
              </a:rPr>
              <a:t>confident and happy </a:t>
            </a:r>
            <a:r>
              <a:rPr lang="en-US" sz="2900" dirty="0">
                <a:solidFill>
                  <a:srgbClr val="0070C0"/>
                </a:solidFill>
              </a:rPr>
              <a:t>in communicating.</a:t>
            </a:r>
          </a:p>
          <a:p>
            <a:pPr marL="514350" lvl="0" indent="-5143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900" dirty="0">
                <a:solidFill>
                  <a:srgbClr val="0070C0"/>
                </a:solidFill>
              </a:rPr>
              <a:t>Because of the </a:t>
            </a:r>
            <a:r>
              <a:rPr lang="en-US" sz="2900" dirty="0" smtClean="0">
                <a:solidFill>
                  <a:srgbClr val="0070C0"/>
                </a:solidFill>
              </a:rPr>
              <a:t>competition in </a:t>
            </a:r>
            <a:r>
              <a:rPr lang="en-US" sz="2900" dirty="0">
                <a:solidFill>
                  <a:srgbClr val="0070C0"/>
                </a:solidFill>
              </a:rPr>
              <a:t>playing games, students </a:t>
            </a:r>
            <a:r>
              <a:rPr lang="en-US" sz="2900" dirty="0" smtClean="0">
                <a:solidFill>
                  <a:srgbClr val="0070C0"/>
                </a:solidFill>
              </a:rPr>
              <a:t>try to </a:t>
            </a:r>
            <a:r>
              <a:rPr lang="en-US" sz="2900" dirty="0">
                <a:solidFill>
                  <a:srgbClr val="0070C0"/>
                </a:solidFill>
              </a:rPr>
              <a:t>speak English more quickly and fluently than usual. </a:t>
            </a:r>
          </a:p>
          <a:p>
            <a:endParaRPr lang="en-US" sz="24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680474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IS CONTENT-BASED INSTRUCTION?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382000" cy="4572000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30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	“…integrates the learning of </a:t>
            </a:r>
            <a:r>
              <a:rPr lang="en-US" dirty="0" smtClean="0">
                <a:solidFill>
                  <a:srgbClr val="FF0000"/>
                </a:solidFill>
              </a:rPr>
              <a:t>language</a:t>
            </a:r>
            <a:r>
              <a:rPr lang="en-US" dirty="0" smtClean="0">
                <a:solidFill>
                  <a:srgbClr val="002060"/>
                </a:solidFill>
              </a:rPr>
              <a:t> with the learning of some other content, often academic </a:t>
            </a:r>
            <a:r>
              <a:rPr lang="en-US" dirty="0" smtClean="0">
                <a:solidFill>
                  <a:srgbClr val="FF0000"/>
                </a:solidFill>
              </a:rPr>
              <a:t>subject matter</a:t>
            </a:r>
            <a:r>
              <a:rPr lang="en-US" dirty="0" smtClean="0">
                <a:solidFill>
                  <a:srgbClr val="002060"/>
                </a:solidFill>
              </a:rPr>
              <a:t>.” (Freeman, 2000)</a:t>
            </a:r>
          </a:p>
          <a:p>
            <a:pPr marL="514350" indent="-514350">
              <a:spcBef>
                <a:spcPts val="30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2060"/>
                </a:solidFill>
              </a:rPr>
              <a:t>Focus</a:t>
            </a:r>
            <a:r>
              <a:rPr lang="en-US" dirty="0" smtClean="0">
                <a:solidFill>
                  <a:srgbClr val="002060"/>
                </a:solidFill>
              </a:rPr>
              <a:t>: subject matter (to learn about something)</a:t>
            </a:r>
          </a:p>
          <a:p>
            <a:pPr marL="514350" indent="-514350">
              <a:spcBef>
                <a:spcPts val="30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2060"/>
                </a:solidFill>
              </a:rPr>
              <a:t>Means</a:t>
            </a:r>
            <a:r>
              <a:rPr lang="en-US" dirty="0" smtClean="0">
                <a:solidFill>
                  <a:srgbClr val="002060"/>
                </a:solidFill>
              </a:rPr>
              <a:t>: second language (to improve linguistic ability)</a:t>
            </a:r>
          </a:p>
          <a:p>
            <a:pPr marL="514350" indent="-514350">
              <a:spcBef>
                <a:spcPts val="3000"/>
              </a:spcBef>
              <a:buClr>
                <a:srgbClr val="C00000"/>
              </a:buClr>
              <a:buSzPct val="100000"/>
              <a:buNone/>
            </a:pPr>
            <a:r>
              <a:rPr lang="en-US" sz="3200" dirty="0" smtClean="0">
                <a:solidFill>
                  <a:srgbClr val="C00000"/>
                </a:solidFill>
                <a:sym typeface="Wingdings"/>
              </a:rPr>
              <a:t>  </a:t>
            </a:r>
            <a:r>
              <a:rPr lang="en-US" dirty="0" smtClean="0">
                <a:solidFill>
                  <a:srgbClr val="002060"/>
                </a:solidFill>
              </a:rPr>
              <a:t>Teachers combine methodologies from both subject and language teaching.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Examples of content-based programs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1066800" y="1752600"/>
            <a:ext cx="7391400" cy="4346448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dirty="0" smtClean="0">
                <a:solidFill>
                  <a:srgbClr val="002060"/>
                </a:solidFill>
              </a:rPr>
              <a:t>Business English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dirty="0" smtClean="0">
                <a:solidFill>
                  <a:srgbClr val="002060"/>
                </a:solidFill>
              </a:rPr>
              <a:t>English for nursing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dirty="0" smtClean="0">
                <a:solidFill>
                  <a:srgbClr val="002060"/>
                </a:solidFill>
              </a:rPr>
              <a:t>English in construction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dirty="0" smtClean="0">
                <a:solidFill>
                  <a:srgbClr val="002060"/>
                </a:solidFill>
              </a:rPr>
              <a:t>Learning </a:t>
            </a:r>
            <a:r>
              <a:rPr lang="en-US" dirty="0" err="1" smtClean="0">
                <a:solidFill>
                  <a:srgbClr val="002060"/>
                </a:solidFill>
              </a:rPr>
              <a:t>maths</a:t>
            </a:r>
            <a:r>
              <a:rPr lang="en-US" dirty="0" smtClean="0">
                <a:solidFill>
                  <a:srgbClr val="002060"/>
                </a:solidFill>
              </a:rPr>
              <a:t> and science through English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dirty="0" smtClean="0">
                <a:solidFill>
                  <a:srgbClr val="002060"/>
                </a:solidFill>
              </a:rPr>
              <a:t>…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“4 Cs”</a:t>
            </a:r>
            <a:br>
              <a:rPr lang="en-US" b="1" dirty="0" smtClean="0"/>
            </a:br>
            <a:r>
              <a:rPr lang="en-US" sz="2200" dirty="0" smtClean="0">
                <a:solidFill>
                  <a:srgbClr val="002060"/>
                </a:solidFill>
              </a:rPr>
              <a:t>(From </a:t>
            </a:r>
            <a:r>
              <a:rPr lang="en-US" sz="2200" dirty="0" err="1" smtClean="0">
                <a:solidFill>
                  <a:srgbClr val="002060"/>
                </a:solidFill>
              </a:rPr>
              <a:t>Benley</a:t>
            </a:r>
            <a:r>
              <a:rPr lang="en-US" sz="2200" dirty="0" smtClean="0">
                <a:solidFill>
                  <a:srgbClr val="002060"/>
                </a:solidFill>
              </a:rPr>
              <a:t>, 2010)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527048"/>
            <a:ext cx="8424672" cy="4572000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sz="4400" b="1" dirty="0" smtClean="0">
                <a:solidFill>
                  <a:srgbClr val="C00000"/>
                </a:solidFill>
              </a:rPr>
              <a:t>C</a:t>
            </a:r>
            <a:r>
              <a:rPr lang="en-US" dirty="0" smtClean="0">
                <a:solidFill>
                  <a:srgbClr val="002060"/>
                </a:solidFill>
              </a:rPr>
              <a:t>ontent: subject matter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sz="4400" b="1" dirty="0" smtClean="0">
                <a:solidFill>
                  <a:srgbClr val="C00000"/>
                </a:solidFill>
              </a:rPr>
              <a:t>C</a:t>
            </a:r>
            <a:r>
              <a:rPr lang="en-US" dirty="0" smtClean="0">
                <a:solidFill>
                  <a:srgbClr val="002060"/>
                </a:solidFill>
              </a:rPr>
              <a:t>ommunication: both oral and written forms (meaningful interactions)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sz="4400" b="1" dirty="0" smtClean="0">
                <a:solidFill>
                  <a:srgbClr val="C00000"/>
                </a:solidFill>
              </a:rPr>
              <a:t>C</a:t>
            </a:r>
            <a:r>
              <a:rPr lang="en-US" dirty="0" smtClean="0">
                <a:solidFill>
                  <a:srgbClr val="002060"/>
                </a:solidFill>
              </a:rPr>
              <a:t>ognitive: reasoning, creative thinking and evaluating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Wingdings" pitchFamily="2" charset="2"/>
              <a:buChar char="q"/>
            </a:pPr>
            <a:r>
              <a:rPr lang="en-US" sz="4400" b="1" dirty="0" smtClean="0">
                <a:solidFill>
                  <a:srgbClr val="C00000"/>
                </a:solidFill>
              </a:rPr>
              <a:t>C</a:t>
            </a:r>
            <a:r>
              <a:rPr lang="en-US" dirty="0" smtClean="0">
                <a:solidFill>
                  <a:srgbClr val="002060"/>
                </a:solidFill>
              </a:rPr>
              <a:t>ulture: dealing non-native contexts</a:t>
            </a: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C00000"/>
                </a:solidFill>
              </a:rPr>
              <a:t>Language in CBI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527048"/>
            <a:ext cx="8424672" cy="45720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Vocabulary</a:t>
            </a:r>
            <a:r>
              <a:rPr lang="en-US" dirty="0" smtClean="0">
                <a:solidFill>
                  <a:srgbClr val="0070C0"/>
                </a:solidFill>
              </a:rPr>
              <a:t>: large amount of subject-specific vocab.</a:t>
            </a: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Structure and meaning</a:t>
            </a:r>
            <a:r>
              <a:rPr lang="en-US" dirty="0" smtClean="0">
                <a:solidFill>
                  <a:srgbClr val="0070C0"/>
                </a:solidFill>
              </a:rPr>
              <a:t>: depend on the subject matter</a:t>
            </a: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3400" y="2286000"/>
          <a:ext cx="784860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150"/>
                <a:gridCol w="1962150"/>
                <a:gridCol w="1962150"/>
                <a:gridCol w="1962150"/>
              </a:tblGrid>
              <a:tr h="137160">
                <a:tc>
                  <a:txBody>
                    <a:bodyPr/>
                    <a:lstStyle/>
                    <a:p>
                      <a:r>
                        <a:rPr lang="en-US" dirty="0" smtClean="0"/>
                        <a:t>Group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4</a:t>
                      </a:r>
                      <a:endParaRPr lang="en-US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circle</a:t>
                      </a:r>
                    </a:p>
                    <a:p>
                      <a:r>
                        <a:rPr lang="en-US" sz="2000" dirty="0" smtClean="0"/>
                        <a:t>circumference</a:t>
                      </a:r>
                    </a:p>
                    <a:p>
                      <a:r>
                        <a:rPr lang="en-US" sz="2000" dirty="0" smtClean="0"/>
                        <a:t>diameter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center</a:t>
                      </a:r>
                    </a:p>
                    <a:p>
                      <a:r>
                        <a:rPr lang="en-US" sz="2000" dirty="0" smtClean="0"/>
                        <a:t>number</a:t>
                      </a:r>
                    </a:p>
                    <a:p>
                      <a:r>
                        <a:rPr lang="en-US" sz="2000" dirty="0" smtClean="0"/>
                        <a:t>size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about</a:t>
                      </a:r>
                    </a:p>
                    <a:p>
                      <a:r>
                        <a:rPr lang="en-US" sz="2000" dirty="0" smtClean="0"/>
                        <a:t>across</a:t>
                      </a:r>
                    </a:p>
                    <a:p>
                      <a:r>
                        <a:rPr lang="en-US" sz="2000" dirty="0" smtClean="0"/>
                        <a:t>many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sharp</a:t>
                      </a:r>
                      <a:r>
                        <a:rPr lang="en-US" sz="2000" baseline="0" dirty="0" smtClean="0"/>
                        <a:t> size</a:t>
                      </a:r>
                    </a:p>
                    <a:p>
                      <a:r>
                        <a:rPr lang="en-US" sz="2000" baseline="0" dirty="0" smtClean="0"/>
                        <a:t>dramatic fall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1000" y="4724400"/>
          <a:ext cx="84582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600200"/>
                <a:gridCol w="3733800"/>
                <a:gridCol w="1600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Verb form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Subject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Example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Meaning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Present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Environment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climate </a:t>
                      </a:r>
                      <a:r>
                        <a:rPr lang="en-US" b="1" dirty="0" smtClean="0"/>
                        <a:t>is getting </a:t>
                      </a:r>
                      <a:r>
                        <a:rPr lang="en-US" dirty="0" smtClean="0"/>
                        <a:t>warmer.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Maths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cube </a:t>
                      </a:r>
                      <a:r>
                        <a:rPr lang="en-US" b="1" dirty="0" smtClean="0"/>
                        <a:t>has</a:t>
                      </a:r>
                      <a:r>
                        <a:rPr lang="en-US" dirty="0" smtClean="0"/>
                        <a:t> six faces.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Science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Warm air </a:t>
                      </a:r>
                      <a:r>
                        <a:rPr lang="en-US" b="1" dirty="0" smtClean="0"/>
                        <a:t>rises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REFLECTION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/>
          </a:bodyPr>
          <a:lstStyle/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	“In content-based language teaching, the claim in a sense is that students get “two for one” – both content knowledge and increased language proficiency.” (</a:t>
            </a:r>
            <a:r>
              <a:rPr lang="en-US" dirty="0" err="1" smtClean="0">
                <a:solidFill>
                  <a:srgbClr val="002060"/>
                </a:solidFill>
              </a:rPr>
              <a:t>Wesch</a:t>
            </a:r>
            <a:r>
              <a:rPr lang="en-US" dirty="0" smtClean="0">
                <a:solidFill>
                  <a:srgbClr val="002060"/>
                </a:solidFill>
              </a:rPr>
              <a:t> 1993, cited by Larsen-Freeman 2000, p. 142). </a:t>
            </a:r>
          </a:p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	Explain the quotation in your own words.</a:t>
            </a: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AutoNum type="arabicPeriod"/>
            </a:pPr>
            <a:endParaRPr lang="en-US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Supporting opinions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April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8610600" cy="1752600"/>
          </a:xfrm>
        </p:spPr>
        <p:txBody>
          <a:bodyPr/>
          <a:lstStyle/>
          <a:p>
            <a:r>
              <a:rPr lang="en-US" dirty="0" smtClean="0"/>
              <a:t>Writing skills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78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R</a:t>
            </a:r>
            <a:r>
              <a:rPr lang="en-US" b="1" dirty="0" smtClean="0"/>
              <a:t>ecognizing the topic sentence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724400"/>
          </a:xfrm>
        </p:spPr>
        <p:txBody>
          <a:bodyPr>
            <a:normAutofit/>
          </a:bodyPr>
          <a:lstStyle/>
          <a:p>
            <a:pPr marL="514350" lvl="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As students </a:t>
            </a:r>
            <a:r>
              <a:rPr lang="en-US" dirty="0">
                <a:solidFill>
                  <a:srgbClr val="0070C0"/>
                </a:solidFill>
              </a:rPr>
              <a:t>work to complete a task, they have </a:t>
            </a:r>
            <a:r>
              <a:rPr lang="en-US" dirty="0" smtClean="0">
                <a:solidFill>
                  <a:srgbClr val="0070C0"/>
                </a:solidFill>
              </a:rPr>
              <a:t>opportunities </a:t>
            </a:r>
            <a:r>
              <a:rPr lang="en-US" dirty="0">
                <a:solidFill>
                  <a:srgbClr val="0070C0"/>
                </a:solidFill>
              </a:rPr>
              <a:t>to interact with their </a:t>
            </a:r>
            <a:r>
              <a:rPr lang="en-US" dirty="0" smtClean="0">
                <a:solidFill>
                  <a:srgbClr val="0070C0"/>
                </a:solidFill>
              </a:rPr>
              <a:t>peers.</a:t>
            </a:r>
            <a:endParaRPr lang="en-US" dirty="0">
              <a:solidFill>
                <a:srgbClr val="0070C0"/>
              </a:solidFill>
            </a:endParaRP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>
                <a:solidFill>
                  <a:srgbClr val="0070C0"/>
                </a:solidFill>
              </a:rPr>
              <a:t>With </a:t>
            </a:r>
            <a:r>
              <a:rPr lang="en-US" dirty="0" smtClean="0">
                <a:solidFill>
                  <a:srgbClr val="0070C0"/>
                </a:solidFill>
              </a:rPr>
              <a:t>task-based </a:t>
            </a:r>
            <a:r>
              <a:rPr lang="en-US" dirty="0">
                <a:solidFill>
                  <a:srgbClr val="0070C0"/>
                </a:solidFill>
              </a:rPr>
              <a:t>instruction </a:t>
            </a:r>
            <a:r>
              <a:rPr lang="en-US" dirty="0" smtClean="0">
                <a:solidFill>
                  <a:srgbClr val="0070C0"/>
                </a:solidFill>
              </a:rPr>
              <a:t>students </a:t>
            </a:r>
            <a:r>
              <a:rPr lang="en-US" dirty="0">
                <a:solidFill>
                  <a:srgbClr val="0070C0"/>
                </a:solidFill>
              </a:rPr>
              <a:t>can </a:t>
            </a:r>
            <a:r>
              <a:rPr lang="en-US" dirty="0" smtClean="0">
                <a:solidFill>
                  <a:srgbClr val="0070C0"/>
                </a:solidFill>
              </a:rPr>
              <a:t>improve </a:t>
            </a:r>
            <a:r>
              <a:rPr lang="en-US" dirty="0">
                <a:solidFill>
                  <a:srgbClr val="0070C0"/>
                </a:solidFill>
              </a:rPr>
              <a:t>communicative competence.</a:t>
            </a:r>
          </a:p>
          <a:p>
            <a:pPr marL="514350" lvl="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Students </a:t>
            </a:r>
            <a:r>
              <a:rPr lang="en-US" dirty="0">
                <a:solidFill>
                  <a:srgbClr val="0070C0"/>
                </a:solidFill>
              </a:rPr>
              <a:t>are given feedback by the </a:t>
            </a:r>
            <a:r>
              <a:rPr lang="en-US" dirty="0" smtClean="0">
                <a:solidFill>
                  <a:srgbClr val="0070C0"/>
                </a:solidFill>
              </a:rPr>
              <a:t>teacher </a:t>
            </a:r>
            <a:r>
              <a:rPr lang="en-US" dirty="0">
                <a:solidFill>
                  <a:srgbClr val="0070C0"/>
                </a:solidFill>
              </a:rPr>
              <a:t>and their peers, so they </a:t>
            </a:r>
            <a:r>
              <a:rPr lang="en-US" dirty="0" smtClean="0">
                <a:solidFill>
                  <a:srgbClr val="0070C0"/>
                </a:solidFill>
              </a:rPr>
              <a:t>know whether </a:t>
            </a:r>
            <a:r>
              <a:rPr lang="en-US" dirty="0">
                <a:solidFill>
                  <a:srgbClr val="0070C0"/>
                </a:solidFill>
              </a:rPr>
              <a:t>or not their </a:t>
            </a:r>
            <a:r>
              <a:rPr lang="en-US" dirty="0" smtClean="0">
                <a:solidFill>
                  <a:srgbClr val="0070C0"/>
                </a:solidFill>
              </a:rPr>
              <a:t>communicative purpose is achieved.</a:t>
            </a:r>
            <a:endParaRPr lang="en-US" dirty="0">
              <a:solidFill>
                <a:srgbClr val="0070C0"/>
              </a:solidFill>
            </a:endParaRPr>
          </a:p>
          <a:p>
            <a:pPr marL="514350" lvl="0" indent="-51435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>
                <a:solidFill>
                  <a:srgbClr val="0070C0"/>
                </a:solidFill>
              </a:rPr>
              <a:t>Students focus on </a:t>
            </a:r>
            <a:r>
              <a:rPr lang="en-US" dirty="0" smtClean="0">
                <a:solidFill>
                  <a:srgbClr val="0070C0"/>
                </a:solidFill>
              </a:rPr>
              <a:t>relationships compatible </a:t>
            </a:r>
            <a:r>
              <a:rPr lang="en-US" dirty="0">
                <a:solidFill>
                  <a:srgbClr val="0070C0"/>
                </a:solidFill>
              </a:rPr>
              <a:t>to real </a:t>
            </a:r>
            <a:r>
              <a:rPr lang="en-US" dirty="0" smtClean="0">
                <a:solidFill>
                  <a:srgbClr val="0070C0"/>
                </a:solidFill>
              </a:rPr>
              <a:t>world, </a:t>
            </a:r>
            <a:r>
              <a:rPr lang="en-US" dirty="0">
                <a:solidFill>
                  <a:srgbClr val="0070C0"/>
                </a:solidFill>
              </a:rPr>
              <a:t>so </a:t>
            </a:r>
            <a:r>
              <a:rPr lang="en-US" dirty="0" smtClean="0">
                <a:solidFill>
                  <a:srgbClr val="0070C0"/>
                </a:solidFill>
              </a:rPr>
              <a:t>it is easy for them to choose appropriate language.</a:t>
            </a:r>
            <a:endParaRPr lang="en-US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AutoNum type="arabicPeriod"/>
            </a:pPr>
            <a:endParaRPr lang="en-US" sz="24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412059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R</a:t>
            </a:r>
            <a:r>
              <a:rPr lang="en-US" b="1" dirty="0" smtClean="0"/>
              <a:t>ecognizing the topic sentence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dirty="0" smtClean="0">
                <a:solidFill>
                  <a:srgbClr val="0070C0"/>
                </a:solidFill>
              </a:rPr>
              <a:t>Repetition usually leads to fluency, especially when speakers speak or listen to simple exchange. 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dirty="0" smtClean="0">
                <a:solidFill>
                  <a:srgbClr val="0070C0"/>
                </a:solidFill>
              </a:rPr>
              <a:t>Despite restricted practice on sentence level, learners </a:t>
            </a:r>
            <a:r>
              <a:rPr lang="en-GB" dirty="0">
                <a:solidFill>
                  <a:srgbClr val="0070C0"/>
                </a:solidFill>
              </a:rPr>
              <a:t>are gradually getting used to </a:t>
            </a:r>
            <a:r>
              <a:rPr lang="en-GB" dirty="0" smtClean="0">
                <a:solidFill>
                  <a:srgbClr val="0070C0"/>
                </a:solidFill>
              </a:rPr>
              <a:t>understanding English without translation.</a:t>
            </a:r>
            <a:endParaRPr lang="en-US" dirty="0" smtClean="0">
              <a:solidFill>
                <a:srgbClr val="0070C0"/>
              </a:solidFill>
            </a:endParaRPr>
          </a:p>
          <a:p>
            <a:pPr marL="514350" lvl="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ALM’s </a:t>
            </a:r>
            <a:r>
              <a:rPr lang="en-US" dirty="0">
                <a:solidFill>
                  <a:srgbClr val="0070C0"/>
                </a:solidFill>
              </a:rPr>
              <a:t>techniques make it possible for learners to make </a:t>
            </a:r>
            <a:r>
              <a:rPr lang="en-US" dirty="0" smtClean="0">
                <a:solidFill>
                  <a:srgbClr val="0070C0"/>
                </a:solidFill>
              </a:rPr>
              <a:t>everyday </a:t>
            </a:r>
            <a:r>
              <a:rPr lang="en-US" dirty="0">
                <a:solidFill>
                  <a:srgbClr val="0070C0"/>
                </a:solidFill>
              </a:rPr>
              <a:t>interpersonal transactions.</a:t>
            </a:r>
          </a:p>
          <a:p>
            <a:pPr marL="514350" lvl="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GB" dirty="0" smtClean="0">
                <a:solidFill>
                  <a:srgbClr val="0070C0"/>
                </a:solidFill>
              </a:rPr>
              <a:t>Combining words and altering information based on a structure are common in real-life contexts.</a:t>
            </a:r>
            <a:endParaRPr lang="en-US" sz="24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367909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iv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1837</TotalTime>
  <Words>471</Words>
  <Application>Microsoft Office PowerPoint</Application>
  <PresentationFormat>On-screen Show (4:3)</PresentationFormat>
  <Paragraphs>110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1_Civic</vt:lpstr>
      <vt:lpstr>CONTENT-BASED INSTRUCTION</vt:lpstr>
      <vt:lpstr> WHAT IS CONTENT-BASED INSTRUCTION?</vt:lpstr>
      <vt:lpstr> Examples of content-based programs</vt:lpstr>
      <vt:lpstr> “4 Cs” (From Benley, 2010)</vt:lpstr>
      <vt:lpstr> Language in CBI</vt:lpstr>
      <vt:lpstr> REFLECTION</vt:lpstr>
      <vt:lpstr>Writing skills</vt:lpstr>
      <vt:lpstr> Recognizing the topic sentence</vt:lpstr>
      <vt:lpstr> Recognizing the topic sentence</vt:lpstr>
      <vt:lpstr> Recognizing the topic sentence</vt:lpstr>
      <vt:lpstr> Recognizing the topic sentence</vt:lpstr>
      <vt:lpstr> Recognizing the topic sentence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FOCUS ON PRONUNCIATION</dc:title>
  <dc:creator>user</dc:creator>
  <cp:lastModifiedBy>Hoai Minh</cp:lastModifiedBy>
  <cp:revision>71</cp:revision>
  <dcterms:created xsi:type="dcterms:W3CDTF">2014-03-07T10:37:04Z</dcterms:created>
  <dcterms:modified xsi:type="dcterms:W3CDTF">2015-04-27T08:17:12Z</dcterms:modified>
</cp:coreProperties>
</file>